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81" autoAdjust="0"/>
    <p:restoredTop sz="94660"/>
  </p:normalViewPr>
  <p:slideViewPr>
    <p:cSldViewPr>
      <p:cViewPr varScale="1">
        <p:scale>
          <a:sx n="110" d="100"/>
          <a:sy n="110" d="100"/>
        </p:scale>
        <p:origin x="10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A0BB0-C374-42D7-8365-B214EAF8038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A48D6-07B3-42AA-A355-12B9D9AEA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38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B2F427-618E-4946-B22A-55A970DA4C1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1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76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73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29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84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12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02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35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22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00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9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F09A9-8FAE-4BB1-8CF8-7F92785DA349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4792-F0C3-48FA-8010-6AD82C4CBA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64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povarova-ea@rosenergoatom.ru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222676"/>
            <a:ext cx="4968552" cy="3118484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4" y="-1941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5652120" y="1302687"/>
            <a:ext cx="3420000" cy="286232"/>
          </a:xfrm>
          <a:prstGeom prst="rect">
            <a:avLst/>
          </a:prstGeom>
          <a:gradFill rotWithShape="0">
            <a:gsLst>
              <a:gs pos="0">
                <a:srgbClr val="4596D1">
                  <a:hueOff val="0"/>
                  <a:satOff val="0"/>
                  <a:lumOff val="0"/>
                  <a:shade val="51000"/>
                  <a:satMod val="130000"/>
                  <a:alpha val="80000"/>
                </a:srgbClr>
              </a:gs>
              <a:gs pos="80000">
                <a:srgbClr val="4596D1">
                  <a:hueOff val="0"/>
                  <a:satOff val="0"/>
                  <a:lumOff val="0"/>
                  <a:shade val="93000"/>
                  <a:satMod val="130000"/>
                  <a:alpha val="80000"/>
                </a:srgbClr>
              </a:gs>
              <a:gs pos="100000">
                <a:srgbClr val="4596D1">
                  <a:hueOff val="0"/>
                  <a:satOff val="0"/>
                  <a:lumOff val="0"/>
                  <a:shade val="94000"/>
                  <a:satMod val="135000"/>
                  <a:alpha val="80000"/>
                </a:srgbClr>
              </a:gs>
            </a:gsLst>
            <a:lin ang="16200000" scaled="0"/>
          </a:gradFill>
          <a:ln w="9525" cap="flat" cmpd="sng" algn="ctr">
            <a:solidFill>
              <a:srgbClr val="4596D1">
                <a:hueOff val="0"/>
                <a:satOff val="0"/>
                <a:lumOff val="0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9568" tIns="56896" rIns="99568" bIns="56896" spcCol="1270" anchor="ctr"/>
          <a:lstStyle>
            <a:defPPr>
              <a:defRPr lang="ru-RU"/>
            </a:defPPr>
            <a:lvl1pPr marR="0" lvl="0" indent="0" algn="ctr" defTabSz="6223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dirty="0" smtClean="0"/>
              <a:t>Земельные участки объекты НИ</a:t>
            </a:r>
            <a:endParaRPr lang="ru-RU" dirty="0"/>
          </a:p>
        </p:txBody>
      </p:sp>
      <p:sp>
        <p:nvSpPr>
          <p:cNvPr id="66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77788"/>
            <a:ext cx="8207375" cy="903287"/>
          </a:xfrm>
          <a:noFill/>
          <a:ln>
            <a:noFill/>
          </a:ln>
          <a:effectLst>
            <a:outerShdw dist="17961" dir="2700000" algn="ctr" rotWithShape="0">
              <a:schemeClr val="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algn="l"/>
            <a: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Имущественный комплекс «Лот </a:t>
            </a:r>
            <a:r>
              <a:rPr lang="ru-RU" sz="2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№ </a:t>
            </a:r>
            <a:r>
              <a:rPr lang="ru-RU" sz="2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1»</a:t>
            </a:r>
            <a:r>
              <a:rPr lang="ru-RU" sz="2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Ленинградская обл., г. Сосновый Бор, </a:t>
            </a:r>
            <a:r>
              <a:rPr lang="ru-RU" sz="2400" b="1" dirty="0" err="1">
                <a:solidFill>
                  <a:schemeClr val="bg1"/>
                </a:solidFill>
                <a:latin typeface="Arial" charset="0"/>
                <a:cs typeface="Arial" charset="0"/>
              </a:rPr>
              <a:t>Промзона</a:t>
            </a:r>
            <a:r>
              <a:rPr 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endParaRPr lang="en-US" sz="24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3561" y="6505599"/>
            <a:ext cx="224742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endParaRPr lang="ru-RU" sz="1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95" name="Полилиния 194"/>
          <p:cNvSpPr/>
          <p:nvPr/>
        </p:nvSpPr>
        <p:spPr bwMode="auto">
          <a:xfrm>
            <a:off x="5724128" y="1556792"/>
            <a:ext cx="3384376" cy="3863553"/>
          </a:xfrm>
          <a:custGeom>
            <a:avLst/>
            <a:gdLst>
              <a:gd name="connsiteX0" fmla="*/ 0 w 2181579"/>
              <a:gd name="connsiteY0" fmla="*/ 0 h 3351644"/>
              <a:gd name="connsiteX1" fmla="*/ 2181579 w 2181579"/>
              <a:gd name="connsiteY1" fmla="*/ 0 h 3351644"/>
              <a:gd name="connsiteX2" fmla="*/ 2181579 w 2181579"/>
              <a:gd name="connsiteY2" fmla="*/ 3351644 h 3351644"/>
              <a:gd name="connsiteX3" fmla="*/ 0 w 2181579"/>
              <a:gd name="connsiteY3" fmla="*/ 3351644 h 3351644"/>
              <a:gd name="connsiteX4" fmla="*/ 0 w 2181579"/>
              <a:gd name="connsiteY4" fmla="*/ 0 h 3351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1579" h="3351644">
                <a:moveTo>
                  <a:pt x="0" y="0"/>
                </a:moveTo>
                <a:lnTo>
                  <a:pt x="2181579" y="0"/>
                </a:lnTo>
                <a:lnTo>
                  <a:pt x="2181579" y="3351644"/>
                </a:lnTo>
                <a:lnTo>
                  <a:pt x="0" y="33516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180000" lvl="1">
              <a:spcBef>
                <a:spcPts val="0"/>
              </a:spcBef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Полилиния 87"/>
          <p:cNvSpPr/>
          <p:nvPr/>
        </p:nvSpPr>
        <p:spPr bwMode="auto">
          <a:xfrm>
            <a:off x="5724128" y="4082480"/>
            <a:ext cx="3384376" cy="1248344"/>
          </a:xfrm>
          <a:custGeom>
            <a:avLst/>
            <a:gdLst>
              <a:gd name="connsiteX0" fmla="*/ 0 w 2181579"/>
              <a:gd name="connsiteY0" fmla="*/ 0 h 3351644"/>
              <a:gd name="connsiteX1" fmla="*/ 2181579 w 2181579"/>
              <a:gd name="connsiteY1" fmla="*/ 0 h 3351644"/>
              <a:gd name="connsiteX2" fmla="*/ 2181579 w 2181579"/>
              <a:gd name="connsiteY2" fmla="*/ 3351644 h 3351644"/>
              <a:gd name="connsiteX3" fmla="*/ 0 w 2181579"/>
              <a:gd name="connsiteY3" fmla="*/ 3351644 h 3351644"/>
              <a:gd name="connsiteX4" fmla="*/ 0 w 2181579"/>
              <a:gd name="connsiteY4" fmla="*/ 0 h 3351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1579" h="3351644">
                <a:moveTo>
                  <a:pt x="0" y="0"/>
                </a:moveTo>
                <a:lnTo>
                  <a:pt x="2181579" y="0"/>
                </a:lnTo>
                <a:lnTo>
                  <a:pt x="2181579" y="3351644"/>
                </a:lnTo>
                <a:lnTo>
                  <a:pt x="0" y="335164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180000" lvl="1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96600" y="4320287"/>
            <a:ext cx="3587023" cy="935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180000" lvl="1"/>
            <a:endParaRPr lang="ru-RU" sz="1200" dirty="0" smtClean="0"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8341714" y="6452791"/>
            <a:ext cx="811212" cy="377825"/>
          </a:xfrm>
        </p:spPr>
        <p:txBody>
          <a:bodyPr/>
          <a:lstStyle/>
          <a:p>
            <a:pPr algn="ctr">
              <a:defRPr/>
            </a:pPr>
            <a:fld id="{58C9DAD9-0460-481D-8B9F-84A479B5BBA4}" type="slidenum">
              <a:rPr lang="ru-RU" sz="1600" b="1" smtClean="0">
                <a:solidFill>
                  <a:srgbClr val="0070C0"/>
                </a:solidFill>
              </a:rPr>
              <a:pPr algn="ctr">
                <a:defRPr/>
              </a:pPr>
              <a:t>1</a:t>
            </a:fld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16496" y="5517232"/>
            <a:ext cx="3420000" cy="288032"/>
          </a:xfrm>
          <a:prstGeom prst="rect">
            <a:avLst/>
          </a:prstGeom>
          <a:gradFill rotWithShape="0">
            <a:gsLst>
              <a:gs pos="0">
                <a:srgbClr val="4596D1">
                  <a:hueOff val="0"/>
                  <a:satOff val="0"/>
                  <a:lumOff val="0"/>
                  <a:shade val="51000"/>
                  <a:satMod val="130000"/>
                  <a:alpha val="80000"/>
                </a:srgbClr>
              </a:gs>
              <a:gs pos="80000">
                <a:srgbClr val="4596D1">
                  <a:hueOff val="0"/>
                  <a:satOff val="0"/>
                  <a:lumOff val="0"/>
                  <a:shade val="93000"/>
                  <a:satMod val="130000"/>
                  <a:alpha val="80000"/>
                </a:srgbClr>
              </a:gs>
              <a:gs pos="100000">
                <a:srgbClr val="4596D1">
                  <a:hueOff val="0"/>
                  <a:satOff val="0"/>
                  <a:lumOff val="0"/>
                  <a:shade val="94000"/>
                  <a:satMod val="135000"/>
                  <a:alpha val="80000"/>
                </a:srgbClr>
              </a:gs>
            </a:gsLst>
            <a:lin ang="16200000" scaled="0"/>
          </a:gradFill>
          <a:ln w="9525" cap="flat" cmpd="sng" algn="ctr">
            <a:solidFill>
              <a:srgbClr val="4596D1">
                <a:hueOff val="0"/>
                <a:satOff val="0"/>
                <a:lumOff val="0"/>
                <a:alphaOff val="0"/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99568" tIns="56896" rIns="99568" bIns="56896" spcCol="1270" anchor="ctr"/>
          <a:lstStyle>
            <a:defPPr>
              <a:defRPr lang="ru-RU"/>
            </a:defPPr>
            <a:lvl1pPr marR="0" lvl="0" indent="0" algn="ctr" defTabSz="6223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ru-RU" sz="1200" dirty="0" smtClean="0"/>
              <a:t>Контактная информация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5940152" y="5805264"/>
            <a:ext cx="3059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Кострова Вера Юрьевна, тел. (812) 464-46-12;</a:t>
            </a:r>
          </a:p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Войнов Иван Николаевич (812) 464-25-91</a:t>
            </a:r>
          </a:p>
          <a:p>
            <a:r>
              <a:rPr lang="en-US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</a:t>
            </a:r>
            <a:r>
              <a:rPr lang="ru-RU" sz="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vera.kostrova@niiefa.spb.su</a:t>
            </a:r>
          </a:p>
          <a:p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voinov@niiefa.spb.su</a:t>
            </a:r>
          </a:p>
          <a:p>
            <a:endParaRPr lang="en-US" sz="1200" b="1" dirty="0">
              <a:hlinkClick r:id="rId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9" y="1302687"/>
            <a:ext cx="4968552" cy="3048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251520" y="1340768"/>
            <a:ext cx="4862331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процедуры продажи-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аукцион на понижение,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стоимость –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840 000 000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 в том числе НДС 20%, шаг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аукциона-16 130 000 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размер задатка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- 42 000 000 рублей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 отсечения - 227 060 000   </a:t>
            </a:r>
            <a:r>
              <a:rPr lang="ru-RU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приема заявок 24.03.2025-24.04.2025</a:t>
            </a:r>
            <a:endParaRPr lang="ru-RU" sz="1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352" y="2555596"/>
            <a:ext cx="4695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Расположение актива на карте</a:t>
            </a:r>
            <a:r>
              <a:rPr lang="en-US" dirty="0" smtClean="0"/>
              <a:t> (</a:t>
            </a:r>
            <a:r>
              <a:rPr lang="ru-RU" dirty="0" err="1" smtClean="0"/>
              <a:t>яндекс</a:t>
            </a:r>
            <a:r>
              <a:rPr lang="ru-RU" dirty="0" smtClean="0"/>
              <a:t>-карты, на месте расположения актива поставить значок       )</a:t>
            </a:r>
            <a:endParaRPr lang="ru-RU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9" y="4510802"/>
            <a:ext cx="2412816" cy="17703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6" y="4519863"/>
            <a:ext cx="2412816" cy="17470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3568" y="52292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Фото актива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222124" y="521129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Фото актива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6453336"/>
            <a:ext cx="6680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/>
              <a:t>https://www.a-k-d.ru/tender/76485</a:t>
            </a:r>
            <a:endParaRPr lang="ru-RU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820270" y="62889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ru-RU" sz="1200" dirty="0"/>
          </a:p>
        </p:txBody>
      </p:sp>
      <p:pic>
        <p:nvPicPr>
          <p:cNvPr id="26" name="Picture 2" descr="Картинки по запросу росатом логотип"/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6418" y="3849460"/>
            <a:ext cx="234300" cy="233020"/>
          </a:xfrm>
          <a:prstGeom prst="teardrop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749" y="2347137"/>
            <a:ext cx="4916043" cy="1973149"/>
          </a:xfrm>
          <a:prstGeom prst="rect">
            <a:avLst/>
          </a:prstGeom>
        </p:spPr>
      </p:pic>
      <p:pic>
        <p:nvPicPr>
          <p:cNvPr id="29" name="Picture 2" descr="Картинки по запросу росатом логотип"/>
          <p:cNvPicPr>
            <a:picLocks noChangeAspect="1" noChangeArrowheads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10748" y="3314663"/>
            <a:ext cx="234300" cy="233020"/>
          </a:xfrm>
          <a:prstGeom prst="teardrop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 flipH="1">
            <a:off x="5394488" y="1642574"/>
            <a:ext cx="3712906" cy="398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участок c кадастровым номером 47:15:0109001:1444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(расположен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границах охранной зоны объекта электросетевого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хозяйства);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Земельный участок, с кадастровым номером 47:15:0109001:1445;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Земельный участок, c кадастровым номером 47:15:0109001:1446;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- 5-ти этажный корпус № 1 (инженерно-лабораторный), c кадастровым номером 47:15:0000000:5218;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Корпус № 18 (материально-технический склад с бытовыми помещениями), c кадастровым номером 47:15:0000000:5235;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Инженерное сооружение - открытый склад металла, c кадастровым номером 47:15:0000000:14956;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 этажное инженерное сооружение- канализационная насосная станция, c кадастровым номером 47:15:0000000:5236;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 этажное инженерное сооружение – трансформаторная подстанция, c кадастровым номером 47:15:0000000:5506;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Здание № 2 производственный корпус, объект незавершенного строительства (фундамент), c кадастровым номером 47:15:0000000:4200;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Здание № 3 ИВЦ, объект незавершенного строительства (фундамент), c кадастровым номером 47:15:0000000:1196;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Здание № 4 стендовый корпус, объект незавершенного строительства (фундамент), c кадастровым номером 47:15:0000000:459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225" y="4510802"/>
            <a:ext cx="2405564" cy="175612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48603" y="4527567"/>
            <a:ext cx="2400009" cy="173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4698</TotalTime>
  <Words>260</Words>
  <Application>Microsoft Office PowerPoint</Application>
  <PresentationFormat>Экран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Имущественный комплекс «Лот № 1» Ленинградская обл., г. Сосновый Бор, Промзона </vt:lpstr>
    </vt:vector>
  </TitlesOfParts>
  <Company>Rosatom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Зоя Александровна</dc:creator>
  <cp:lastModifiedBy>Патрина Вера Юрьевна</cp:lastModifiedBy>
  <cp:revision>74</cp:revision>
  <dcterms:created xsi:type="dcterms:W3CDTF">2016-10-31T13:36:47Z</dcterms:created>
  <dcterms:modified xsi:type="dcterms:W3CDTF">2025-03-25T06:30:45Z</dcterms:modified>
</cp:coreProperties>
</file>